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2"/>
  </p:sldMasterIdLst>
  <p:notesMasterIdLst>
    <p:notesMasterId r:id="rId19"/>
  </p:notesMasterIdLst>
  <p:handoutMasterIdLst>
    <p:handoutMasterId r:id="rId20"/>
  </p:handoutMasterIdLst>
  <p:sldIdLst>
    <p:sldId id="256" r:id="rId3"/>
    <p:sldId id="266" r:id="rId4"/>
    <p:sldId id="257" r:id="rId5"/>
    <p:sldId id="258" r:id="rId6"/>
    <p:sldId id="288" r:id="rId7"/>
    <p:sldId id="267" r:id="rId8"/>
    <p:sldId id="289" r:id="rId9"/>
    <p:sldId id="284" r:id="rId10"/>
    <p:sldId id="286" r:id="rId11"/>
    <p:sldId id="269" r:id="rId12"/>
    <p:sldId id="285" r:id="rId13"/>
    <p:sldId id="287" r:id="rId14"/>
    <p:sldId id="292" r:id="rId15"/>
    <p:sldId id="290" r:id="rId16"/>
    <p:sldId id="291" r:id="rId17"/>
    <p:sldId id="265" r:id="rId1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88">
          <p15:clr>
            <a:srgbClr val="A4A3A4"/>
          </p15:clr>
        </p15:guide>
        <p15:guide id="3" orient="horz" pos="432">
          <p15:clr>
            <a:srgbClr val="A4A3A4"/>
          </p15:clr>
        </p15:guide>
        <p15:guide id="4" orient="horz" pos="3072">
          <p15:clr>
            <a:srgbClr val="A4A3A4"/>
          </p15:clr>
        </p15:guide>
        <p15:guide id="5" orient="horz" pos="3408">
          <p15:clr>
            <a:srgbClr val="A4A3A4"/>
          </p15:clr>
        </p15:guide>
        <p15:guide id="6" pos="3839">
          <p15:clr>
            <a:srgbClr val="A4A3A4"/>
          </p15:clr>
        </p15:guide>
        <p15:guide id="7" pos="383">
          <p15:clr>
            <a:srgbClr val="A4A3A4"/>
          </p15:clr>
        </p15:guide>
        <p15:guide id="8" pos="7295">
          <p15:clr>
            <a:srgbClr val="A4A3A4"/>
          </p15:clr>
        </p15:guide>
        <p15:guide id="9" pos="815">
          <p15:clr>
            <a:srgbClr val="A4A3A4"/>
          </p15:clr>
        </p15:guide>
        <p15:guide id="10" pos="2879">
          <p15:clr>
            <a:srgbClr val="A4A3A4"/>
          </p15:clr>
        </p15:guide>
        <p15:guide id="11" pos="30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52" autoAdjust="0"/>
    <p:restoredTop sz="94660"/>
  </p:normalViewPr>
  <p:slideViewPr>
    <p:cSldViewPr>
      <p:cViewPr varScale="1">
        <p:scale>
          <a:sx n="87" d="100"/>
          <a:sy n="87" d="100"/>
        </p:scale>
        <p:origin x="706" y="62"/>
      </p:cViewPr>
      <p:guideLst>
        <p:guide orient="horz" pos="2160"/>
        <p:guide orient="horz" pos="3888"/>
        <p:guide orient="horz" pos="432"/>
        <p:guide orient="horz" pos="3072"/>
        <p:guide orient="horz" pos="3408"/>
        <p:guide pos="3839"/>
        <p:guide pos="383"/>
        <p:guide pos="7295"/>
        <p:guide pos="815"/>
        <p:guide pos="2879"/>
        <p:guide pos="3071"/>
      </p:guideLst>
    </p:cSldViewPr>
  </p:slideViewPr>
  <p:notesTextViewPr>
    <p:cViewPr>
      <p:scale>
        <a:sx n="1" d="1"/>
        <a:sy n="1" d="1"/>
      </p:scale>
      <p:origin x="0" y="0"/>
    </p:cViewPr>
  </p:notesTextViewPr>
  <p:notesViewPr>
    <p:cSldViewPr showGuides="1">
      <p:cViewPr varScale="1">
        <p:scale>
          <a:sx n="80" d="100"/>
          <a:sy n="80" d="100"/>
        </p:scale>
        <p:origin x="317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8CEC3D-96F7-401F-9673-3EE7F75C9C5B}" type="datetimeFigureOut">
              <a:rPr lang="en-US"/>
              <a:t>4/24/2017</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8ED8CD-4E4C-49AC-BDC6-2963BA49E54F}" type="slidenum">
              <a:rPr/>
              <a:t>‹#›</a:t>
            </a:fld>
            <a:endParaRPr dirty="0"/>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2BCF4-D26D-4DAF-9F57-FE1E61FE7935}" type="datetimeFigureOut">
              <a:rPr lang="en-US"/>
              <a:t>4/24/2017</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B91549-43BF-425A-AF25-75262019208C}" type="slidenum">
              <a:rPr/>
              <a:t>‹#›</a:t>
            </a:fld>
            <a:endParaRPr dirty="0"/>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B91549-43BF-425A-AF25-75262019208C}" type="slidenum">
              <a:rPr lang="en-US" smtClean="0"/>
              <a:t>1</a:t>
            </a:fld>
            <a:endParaRPr lang="en-US" dirty="0"/>
          </a:p>
        </p:txBody>
      </p:sp>
    </p:spTree>
    <p:extLst>
      <p:ext uri="{BB962C8B-B14F-4D97-AF65-F5344CB8AC3E}">
        <p14:creationId xmlns:p14="http://schemas.microsoft.com/office/powerpoint/2010/main" val="353178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B91549-43BF-425A-AF25-75262019208C}" type="slidenum">
              <a:rPr lang="en-US" smtClean="0"/>
              <a:t>2</a:t>
            </a:fld>
            <a:endParaRPr lang="en-US" dirty="0"/>
          </a:p>
        </p:txBody>
      </p:sp>
    </p:spTree>
    <p:extLst>
      <p:ext uri="{BB962C8B-B14F-4D97-AF65-F5344CB8AC3E}">
        <p14:creationId xmlns:p14="http://schemas.microsoft.com/office/powerpoint/2010/main" val="4154200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B91549-43BF-425A-AF25-75262019208C}" type="slidenum">
              <a:rPr lang="en-US" smtClean="0"/>
              <a:t>3</a:t>
            </a:fld>
            <a:endParaRPr lang="en-US" dirty="0"/>
          </a:p>
        </p:txBody>
      </p:sp>
    </p:spTree>
    <p:extLst>
      <p:ext uri="{BB962C8B-B14F-4D97-AF65-F5344CB8AC3E}">
        <p14:creationId xmlns:p14="http://schemas.microsoft.com/office/powerpoint/2010/main" val="1131171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347" y="770467"/>
            <a:ext cx="10779492" cy="3352800"/>
          </a:xfrm>
        </p:spPr>
        <p:txBody>
          <a:bodyPr anchor="b">
            <a:noAutofit/>
          </a:bodyPr>
          <a:lstStyle>
            <a:lvl1pPr algn="l">
              <a:lnSpc>
                <a:spcPct val="80000"/>
              </a:lnSpc>
              <a:defRPr sz="8797"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339" y="4206876"/>
            <a:ext cx="9225798" cy="1645920"/>
          </a:xfrm>
        </p:spPr>
        <p:txBody>
          <a:bodyPr>
            <a:normAutofit/>
          </a:bodyPr>
          <a:lstStyle>
            <a:lvl1pPr marL="0" indent="0" algn="l">
              <a:buNone/>
              <a:defRPr sz="3199">
                <a:solidFill>
                  <a:schemeClr val="bg1"/>
                </a:solidFill>
                <a:latin typeface="+mj-lt"/>
              </a:defRPr>
            </a:lvl1pPr>
            <a:lvl2pPr marL="457063" indent="0" algn="ctr">
              <a:buNone/>
              <a:defRPr sz="2799"/>
            </a:lvl2pPr>
            <a:lvl3pPr marL="914126" indent="0" algn="ctr">
              <a:buNone/>
              <a:defRPr sz="2399"/>
            </a:lvl3pPr>
            <a:lvl4pPr marL="1371189" indent="0" algn="ctr">
              <a:buNone/>
              <a:defRPr sz="1999"/>
            </a:lvl4pPr>
            <a:lvl5pPr marL="1828251" indent="0" algn="ctr">
              <a:buNone/>
              <a:defRPr sz="1999"/>
            </a:lvl5pPr>
            <a:lvl6pPr marL="2285314" indent="0" algn="ctr">
              <a:buNone/>
              <a:defRPr sz="1999"/>
            </a:lvl6pPr>
            <a:lvl7pPr marL="2742377" indent="0" algn="ctr">
              <a:buNone/>
              <a:defRPr sz="1999"/>
            </a:lvl7pPr>
            <a:lvl8pPr marL="3199440" indent="0" algn="ctr">
              <a:buNone/>
              <a:defRPr sz="1999"/>
            </a:lvl8pPr>
            <a:lvl9pPr marL="3656503" indent="0" algn="ctr">
              <a:buNone/>
              <a:defRPr sz="1999"/>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DAD2365B-5397-4552-89D2-3C31D6B894C4}" type="datetime1">
              <a:rPr lang="en-US" smtClean="0"/>
              <a:t>4/24/2017</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294089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18D474-84CF-40A5-B032-DFFDE135438A}" type="datetime1">
              <a:rPr lang="en-US" smtClean="0"/>
              <a:t>4/24/2017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17121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1673" y="695325"/>
            <a:ext cx="262821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324" y="714376"/>
            <a:ext cx="7732286"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67C6EF-6B90-465F-AC36-47BDECADBD65}" type="datetime1">
              <a:rPr lang="en-US" smtClean="0"/>
              <a:t>4/24/2017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72134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1E4A86-2703-4937-ABF7-D8FBDB5C3D3E}" type="datetime1">
              <a:rPr lang="en-US" smtClean="0"/>
              <a:t>4/24/2017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41489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347" y="767419"/>
            <a:ext cx="10777969" cy="3355848"/>
          </a:xfrm>
        </p:spPr>
        <p:txBody>
          <a:bodyPr anchor="b">
            <a:normAutofit/>
          </a:bodyPr>
          <a:lstStyle>
            <a:lvl1pPr>
              <a:lnSpc>
                <a:spcPct val="80000"/>
              </a:lnSpc>
              <a:defRPr sz="8797"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338" y="4204209"/>
            <a:ext cx="9223893" cy="1645920"/>
          </a:xfrm>
        </p:spPr>
        <p:txBody>
          <a:bodyPr anchor="t">
            <a:normAutofit/>
          </a:bodyPr>
          <a:lstStyle>
            <a:lvl1pPr marL="0" indent="0">
              <a:buNone/>
              <a:defRPr sz="3199">
                <a:solidFill>
                  <a:schemeClr val="tx1"/>
                </a:solidFill>
                <a:latin typeface="+mj-lt"/>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E02F23-BD92-4B7B-9DFF-42EEC8F21ED4}" type="datetime1">
              <a:rPr lang="en-US" smtClean="0"/>
              <a:t>4/24/2017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405179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480" y="1998134"/>
            <a:ext cx="4662226" cy="3767328"/>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09764" y="1998134"/>
            <a:ext cx="4662226" cy="3767328"/>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14B7EA-8738-442B-ADC7-3A7E6F5C49CD}" type="datetime1">
              <a:rPr lang="en-US" smtClean="0"/>
              <a:t>4/24/2017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10667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480" y="2040467"/>
            <a:ext cx="4662226" cy="723400"/>
          </a:xfrm>
        </p:spPr>
        <p:txBody>
          <a:bodyPr anchor="ctr">
            <a:normAutofit/>
          </a:bodyPr>
          <a:lstStyle>
            <a:lvl1pPr marL="0" indent="0">
              <a:buNone/>
              <a:defRPr sz="2199" b="0" cap="all" baseline="0">
                <a:solidFill>
                  <a:schemeClr val="tx1">
                    <a:lumMod val="85000"/>
                    <a:lumOff val="15000"/>
                  </a:schemeClr>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676480" y="2753084"/>
            <a:ext cx="4662226" cy="3200400"/>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6043" y="2038435"/>
            <a:ext cx="4662226" cy="722376"/>
          </a:xfrm>
        </p:spPr>
        <p:txBody>
          <a:bodyPr anchor="ctr">
            <a:normAutofit/>
          </a:bodyPr>
          <a:lstStyle>
            <a:lvl1pPr marL="0" indent="0">
              <a:buNone/>
              <a:defRPr sz="2199" b="0" cap="all" baseline="0">
                <a:solidFill>
                  <a:schemeClr val="tx1">
                    <a:lumMod val="85000"/>
                    <a:lumOff val="15000"/>
                  </a:schemeClr>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6043" y="2750990"/>
            <a:ext cx="4662226" cy="3200400"/>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E5692D-78A6-499F-901A-E660774CC8EE}" type="datetime1">
              <a:rPr lang="en-US" smtClean="0"/>
              <a:t>4/24/2017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429019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6F355-F21B-43C0-ABBD-B5AEBBE279A6}" type="datetime1">
              <a:rPr lang="en-US" smtClean="0"/>
              <a:t>4/24/2017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69945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AB95E7-F437-40FB-91EE-0B08B57CB523}" type="datetime1">
              <a:rPr lang="en-US" smtClean="0"/>
              <a:t>4/24/2017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61416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18016" y="0"/>
            <a:ext cx="457080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59253" y="542282"/>
            <a:ext cx="3382399" cy="1920240"/>
          </a:xfrm>
        </p:spPr>
        <p:txBody>
          <a:bodyPr anchor="b">
            <a:noAutofit/>
          </a:bodyPr>
          <a:lstStyle>
            <a:lvl1pPr>
              <a:lnSpc>
                <a:spcPct val="85000"/>
              </a:lnSpc>
              <a:defRPr sz="3999">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1801" y="762000"/>
            <a:ext cx="6094413" cy="4572000"/>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3827" y="2511813"/>
            <a:ext cx="3397635" cy="3126987"/>
          </a:xfrm>
        </p:spPr>
        <p:txBody>
          <a:bodyPr>
            <a:normAutofit/>
          </a:bodyPr>
          <a:lstStyle>
            <a:lvl1pPr marL="0" marR="0" indent="0" algn="l" defTabSz="914126" rtl="0" eaLnBrk="1" fontAlgn="auto" latinLnBrk="0" hangingPunct="1">
              <a:lnSpc>
                <a:spcPct val="100000"/>
              </a:lnSpc>
              <a:spcBef>
                <a:spcPts val="1200"/>
              </a:spcBef>
              <a:spcAft>
                <a:spcPts val="0"/>
              </a:spcAft>
              <a:buClrTx/>
              <a:buSzTx/>
              <a:buFontTx/>
              <a:buNone/>
              <a:tabLst/>
              <a:defRPr sz="1799">
                <a:solidFill>
                  <a:srgbClr val="262626"/>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marL="0" marR="0" lvl="0" indent="0" algn="l" defTabSz="914126"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67709EEF-87D9-4049-9A5D-A2B5E4C83A85}" type="datetime1">
              <a:rPr lang="en-US" smtClean="0"/>
              <a:t>4/24/2017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A3F31473-23EB-4724-8B59-FE6D21D89FA4}" type="slidenum">
              <a:rPr lang="en-US" smtClean="0"/>
              <a:t>‹#›</a:t>
            </a:fld>
            <a:endParaRPr lang="en-US" dirty="0"/>
          </a:p>
        </p:txBody>
      </p:sp>
    </p:spTree>
    <p:extLst>
      <p:ext uri="{BB962C8B-B14F-4D97-AF65-F5344CB8AC3E}">
        <p14:creationId xmlns:p14="http://schemas.microsoft.com/office/powerpoint/2010/main" val="144174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055" y="5418668"/>
            <a:ext cx="10777969" cy="613283"/>
          </a:xfrm>
        </p:spPr>
        <p:txBody>
          <a:bodyPr anchor="b">
            <a:normAutofit/>
          </a:bodyPr>
          <a:lstStyle>
            <a:lvl1pPr>
              <a:defRPr sz="3199"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88825" cy="5330952"/>
          </a:xfrm>
          <a:solidFill>
            <a:schemeClr val="accent1">
              <a:lumMod val="40000"/>
              <a:lumOff val="60000"/>
            </a:schemeClr>
          </a:solidFill>
        </p:spPr>
        <p:txBody>
          <a:bodyPr anchor="t"/>
          <a:lstStyle>
            <a:lvl1pPr marL="0" indent="0" algn="ctr">
              <a:spcBef>
                <a:spcPts val="800"/>
              </a:spcBef>
              <a:buNone/>
              <a:defRPr sz="3199">
                <a:solidFill>
                  <a:schemeClr val="tx1">
                    <a:lumMod val="75000"/>
                    <a:lumOff val="25000"/>
                  </a:schemeClr>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676480" y="5909735"/>
            <a:ext cx="9226941" cy="533400"/>
          </a:xfrm>
        </p:spPr>
        <p:txBody>
          <a:bodyPr>
            <a:normAutofit/>
          </a:bodyPr>
          <a:lstStyle>
            <a:lvl1pPr marL="0" indent="0">
              <a:lnSpc>
                <a:spcPct val="90000"/>
              </a:lnSpc>
              <a:buNone/>
              <a:defRPr sz="1400">
                <a:solidFill>
                  <a:srgbClr val="262626"/>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AEBD992-82F2-4752-BCD7-4BDCCFA26099}" type="datetime1">
              <a:rPr lang="en-US" smtClean="0"/>
              <a:t>4/24/2017</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A3F31473-23EB-4724-8B59-FE6D21D89FA4}" type="slidenum">
              <a:rPr lang="en-US" smtClean="0"/>
              <a:t>‹#›</a:t>
            </a:fld>
            <a:endParaRPr lang="en-US" dirty="0"/>
          </a:p>
        </p:txBody>
      </p:sp>
    </p:spTree>
    <p:extLst>
      <p:ext uri="{BB962C8B-B14F-4D97-AF65-F5344CB8AC3E}">
        <p14:creationId xmlns:p14="http://schemas.microsoft.com/office/powerpoint/2010/main" val="1692119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053" y="499533"/>
            <a:ext cx="10769970"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480" y="2011680"/>
            <a:ext cx="107509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622" y="6412447"/>
            <a:ext cx="4113728"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7590C4DA-EDE6-465C-B91D-0B6D7078AFBA}" type="datetime1">
              <a:rPr lang="en-US" smtClean="0"/>
              <a:pPr/>
              <a:t>4/24/2017</a:t>
            </a:fld>
            <a:endParaRPr lang="en-US" dirty="0"/>
          </a:p>
        </p:txBody>
      </p:sp>
      <p:sp>
        <p:nvSpPr>
          <p:cNvPr id="5" name="Footer Placeholder 4"/>
          <p:cNvSpPr>
            <a:spLocks noGrp="1"/>
          </p:cNvSpPr>
          <p:nvPr>
            <p:ph type="ftr" sz="quarter" idx="3"/>
          </p:nvPr>
        </p:nvSpPr>
        <p:spPr>
          <a:xfrm>
            <a:off x="685622" y="6554697"/>
            <a:ext cx="502789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1644" y="5876413"/>
            <a:ext cx="2925318" cy="1397039"/>
          </a:xfrm>
          <a:prstGeom prst="rect">
            <a:avLst/>
          </a:prstGeom>
        </p:spPr>
        <p:txBody>
          <a:bodyPr vert="horz" lIns="91440" tIns="45720" rIns="91440" bIns="45720" rtlCol="0" anchor="b"/>
          <a:lstStyle>
            <a:lvl1pPr algn="r">
              <a:defRPr sz="10297" b="0">
                <a:ln>
                  <a:noFill/>
                </a:ln>
                <a:solidFill>
                  <a:schemeClr val="accent1">
                    <a:alpha val="25000"/>
                  </a:schemeClr>
                </a:solidFill>
                <a:latin typeface="+mj-lt"/>
              </a:defRPr>
            </a:lvl1p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2587364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126" rtl="0" eaLnBrk="1" latinLnBrk="0" hangingPunct="1">
        <a:lnSpc>
          <a:spcPct val="85000"/>
        </a:lnSpc>
        <a:spcBef>
          <a:spcPct val="0"/>
        </a:spcBef>
        <a:buNone/>
        <a:defRPr sz="5398" kern="1200" spc="-120" baseline="0">
          <a:solidFill>
            <a:schemeClr val="accent1"/>
          </a:solidFill>
          <a:latin typeface="+mj-lt"/>
          <a:ea typeface="+mj-ea"/>
          <a:cs typeface="+mj-cs"/>
        </a:defRPr>
      </a:lvl1pPr>
    </p:titleStyle>
    <p:bodyStyle>
      <a:lvl1pPr marL="91413" indent="-91413" algn="l" defTabSz="914126" rtl="0" eaLnBrk="1" latinLnBrk="0" hangingPunct="1">
        <a:lnSpc>
          <a:spcPct val="85000"/>
        </a:lnSpc>
        <a:spcBef>
          <a:spcPts val="1300"/>
        </a:spcBef>
        <a:buFont typeface="Arial" pitchFamily="34" charset="0"/>
        <a:buChar char=" "/>
        <a:defRPr sz="2399" kern="1200">
          <a:solidFill>
            <a:schemeClr val="tx1">
              <a:lumMod val="85000"/>
              <a:lumOff val="15000"/>
            </a:schemeClr>
          </a:solidFill>
          <a:latin typeface="+mn-lt"/>
          <a:ea typeface="+mn-ea"/>
          <a:cs typeface="+mn-cs"/>
        </a:defRPr>
      </a:lvl1pPr>
      <a:lvl2pPr marL="347368" indent="-342797" algn="l" defTabSz="914126" rtl="0" eaLnBrk="1" latinLnBrk="0" hangingPunct="1">
        <a:lnSpc>
          <a:spcPct val="85000"/>
        </a:lnSpc>
        <a:spcBef>
          <a:spcPts val="600"/>
        </a:spcBef>
        <a:buFont typeface="Arial" pitchFamily="34" charset="0"/>
        <a:buChar char=" "/>
        <a:defRPr sz="2399" kern="1200">
          <a:solidFill>
            <a:schemeClr val="tx1">
              <a:lumMod val="85000"/>
              <a:lumOff val="15000"/>
            </a:schemeClr>
          </a:solidFill>
          <a:latin typeface="+mn-lt"/>
          <a:ea typeface="+mn-ea"/>
          <a:cs typeface="+mn-cs"/>
        </a:defRPr>
      </a:lvl2pPr>
      <a:lvl3pPr marL="548475" indent="-548475" algn="l" defTabSz="914126" rtl="0" eaLnBrk="1" latinLnBrk="0" hangingPunct="1">
        <a:lnSpc>
          <a:spcPct val="85000"/>
        </a:lnSpc>
        <a:spcBef>
          <a:spcPts val="600"/>
        </a:spcBef>
        <a:buFont typeface="Arial" pitchFamily="34" charset="0"/>
        <a:buChar char=" "/>
        <a:defRPr sz="1999" i="1" kern="1200">
          <a:solidFill>
            <a:schemeClr val="tx1">
              <a:lumMod val="85000"/>
              <a:lumOff val="15000"/>
            </a:schemeClr>
          </a:solidFill>
          <a:latin typeface="+mn-lt"/>
          <a:ea typeface="+mn-ea"/>
          <a:cs typeface="+mn-cs"/>
        </a:defRPr>
      </a:lvl3pPr>
      <a:lvl4pPr marL="822713" indent="-822713" algn="l" defTabSz="914126" rtl="0" eaLnBrk="1" latinLnBrk="0" hangingPunct="1">
        <a:lnSpc>
          <a:spcPct val="85000"/>
        </a:lnSpc>
        <a:spcBef>
          <a:spcPts val="600"/>
        </a:spcBef>
        <a:buFont typeface="Arial" pitchFamily="34" charset="0"/>
        <a:buChar char=" "/>
        <a:defRPr sz="1799" kern="1200">
          <a:solidFill>
            <a:schemeClr val="tx1">
              <a:lumMod val="85000"/>
              <a:lumOff val="15000"/>
            </a:schemeClr>
          </a:solidFill>
          <a:latin typeface="+mn-lt"/>
          <a:ea typeface="+mn-ea"/>
          <a:cs typeface="+mn-cs"/>
        </a:defRPr>
      </a:lvl4pPr>
      <a:lvl5pPr marL="1096951" indent="-1096951" algn="l" defTabSz="914126" rtl="0" eaLnBrk="1" latinLnBrk="0" hangingPunct="1">
        <a:lnSpc>
          <a:spcPct val="85000"/>
        </a:lnSpc>
        <a:spcBef>
          <a:spcPts val="600"/>
        </a:spcBef>
        <a:buFont typeface="Arial" pitchFamily="34" charset="0"/>
        <a:buChar char=" "/>
        <a:defRPr sz="1799" kern="1200">
          <a:solidFill>
            <a:schemeClr val="tx1">
              <a:lumMod val="85000"/>
              <a:lumOff val="15000"/>
            </a:schemeClr>
          </a:solidFill>
          <a:latin typeface="+mn-lt"/>
          <a:ea typeface="+mn-ea"/>
          <a:cs typeface="+mn-cs"/>
        </a:defRPr>
      </a:lvl5pPr>
      <a:lvl6pPr marL="1199640" indent="-228531" algn="l" defTabSz="914126" rtl="0" eaLnBrk="1" latinLnBrk="0" hangingPunct="1">
        <a:lnSpc>
          <a:spcPct val="85000"/>
        </a:lnSpc>
        <a:spcBef>
          <a:spcPts val="600"/>
        </a:spcBef>
        <a:buFont typeface="Arial" pitchFamily="34" charset="0"/>
        <a:buChar char=" "/>
        <a:defRPr sz="1799" kern="1200">
          <a:solidFill>
            <a:schemeClr val="tx1">
              <a:lumMod val="85000"/>
              <a:lumOff val="15000"/>
            </a:schemeClr>
          </a:solidFill>
          <a:latin typeface="+mn-lt"/>
          <a:ea typeface="+mn-ea"/>
          <a:cs typeface="+mn-cs"/>
        </a:defRPr>
      </a:lvl6pPr>
      <a:lvl7pPr marL="1399580" indent="-228531" algn="l" defTabSz="914126" rtl="0" eaLnBrk="1" latinLnBrk="0" hangingPunct="1">
        <a:lnSpc>
          <a:spcPct val="85000"/>
        </a:lnSpc>
        <a:spcBef>
          <a:spcPts val="600"/>
        </a:spcBef>
        <a:buFont typeface="Arial" pitchFamily="34" charset="0"/>
        <a:buChar char=" "/>
        <a:defRPr sz="1799" kern="1200">
          <a:solidFill>
            <a:schemeClr val="tx1">
              <a:lumMod val="85000"/>
              <a:lumOff val="15000"/>
            </a:schemeClr>
          </a:solidFill>
          <a:latin typeface="+mn-lt"/>
          <a:ea typeface="+mn-ea"/>
          <a:cs typeface="+mn-cs"/>
        </a:defRPr>
      </a:lvl7pPr>
      <a:lvl8pPr marL="1599520" indent="-228531" algn="l" defTabSz="914126" rtl="0" eaLnBrk="1" latinLnBrk="0" hangingPunct="1">
        <a:lnSpc>
          <a:spcPct val="85000"/>
        </a:lnSpc>
        <a:spcBef>
          <a:spcPts val="600"/>
        </a:spcBef>
        <a:buFont typeface="Arial" pitchFamily="34" charset="0"/>
        <a:buChar char=" "/>
        <a:defRPr sz="1799" kern="1200">
          <a:solidFill>
            <a:schemeClr val="tx1">
              <a:lumMod val="85000"/>
              <a:lumOff val="15000"/>
            </a:schemeClr>
          </a:solidFill>
          <a:latin typeface="+mn-lt"/>
          <a:ea typeface="+mn-ea"/>
          <a:cs typeface="+mn-cs"/>
        </a:defRPr>
      </a:lvl8pPr>
      <a:lvl9pPr marL="1799460" indent="-228531" algn="l" defTabSz="914126" rtl="0" eaLnBrk="1" latinLnBrk="0" hangingPunct="1">
        <a:lnSpc>
          <a:spcPct val="85000"/>
        </a:lnSpc>
        <a:spcBef>
          <a:spcPts val="600"/>
        </a:spcBef>
        <a:buFont typeface="Arial" pitchFamily="34" charset="0"/>
        <a:buChar char=" "/>
        <a:defRPr sz="1799" kern="1200">
          <a:solidFill>
            <a:schemeClr val="tx1">
              <a:lumMod val="85000"/>
              <a:lumOff val="15000"/>
            </a:schemeClr>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lalit7ja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linkedin.com/in/hina-gandhi-52834356/" TargetMode="External"/><Relationship Id="rId5" Type="http://schemas.openxmlformats.org/officeDocument/2006/relationships/hyperlink" Target="https://www.linkedin.com/in/goelshi/" TargetMode="External"/><Relationship Id="rId4" Type="http://schemas.openxmlformats.org/officeDocument/2006/relationships/hyperlink" Target="https://www.linkedin.com/in/rohitag04/"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culurciello.github.io/tech/2016/06/04/nets.html" TargetMode="External"/><Relationship Id="rId3" Type="http://schemas.openxmlformats.org/officeDocument/2006/relationships/hyperlink" Target="https://www.zybuluo.com/HaomingJiang/note/462804" TargetMode="External"/><Relationship Id="rId7" Type="http://schemas.openxmlformats.org/officeDocument/2006/relationships/hyperlink" Target="https://adeshpande3.github.io/adeshpande3.github.io/A-Beginner's-Guide-To-Understanding-Convolutional-Neural-Networks-Part-2/" TargetMode="External"/><Relationship Id="rId2" Type="http://schemas.openxmlformats.org/officeDocument/2006/relationships/hyperlink" Target="https://districtdatalabs.silvrback.com/modern-methods-for-sentiment-analysis" TargetMode="External"/><Relationship Id="rId1" Type="http://schemas.openxmlformats.org/officeDocument/2006/relationships/slideLayout" Target="../slideLayouts/slideLayout2.xml"/><Relationship Id="rId6" Type="http://schemas.openxmlformats.org/officeDocument/2006/relationships/hyperlink" Target="https://en.wikipedia.org/wiki/Kernel_(image_processing)" TargetMode="External"/><Relationship Id="rId5" Type="http://schemas.openxmlformats.org/officeDocument/2006/relationships/hyperlink" Target="http://cs231n.stanford.edu/reports/2016/pdfs/267_Report.pdf" TargetMode="External"/><Relationship Id="rId4" Type="http://schemas.openxmlformats.org/officeDocument/2006/relationships/hyperlink" Target="https://xkcd.com/1425/" TargetMode="External"/><Relationship Id="rId9" Type="http://schemas.openxmlformats.org/officeDocument/2006/relationships/hyperlink" Target="https://en.wikipedia.org/wiki/Convolutional_neural_network"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8012" y="685801"/>
            <a:ext cx="10820400" cy="2666999"/>
          </a:xfrm>
        </p:spPr>
        <p:txBody>
          <a:bodyPr/>
          <a:lstStyle/>
          <a:p>
            <a:r>
              <a:rPr lang="en-US" dirty="0"/>
              <a:t>Classification using CNN</a:t>
            </a:r>
          </a:p>
        </p:txBody>
      </p:sp>
      <p:sp>
        <p:nvSpPr>
          <p:cNvPr id="4" name="TextBox 3"/>
          <p:cNvSpPr txBox="1"/>
          <p:nvPr/>
        </p:nvSpPr>
        <p:spPr>
          <a:xfrm>
            <a:off x="3595002" y="3886200"/>
            <a:ext cx="8484374" cy="2677656"/>
          </a:xfrm>
          <a:prstGeom prst="rect">
            <a:avLst/>
          </a:prstGeom>
          <a:noFill/>
        </p:spPr>
        <p:txBody>
          <a:bodyPr wrap="none" rtlCol="0">
            <a:spAutoFit/>
          </a:bodyPr>
          <a:lstStyle/>
          <a:p>
            <a:pPr lvl="0" algn="r"/>
            <a:r>
              <a:rPr lang="en-US" sz="2400" dirty="0"/>
              <a:t>Lalit Jain </a:t>
            </a:r>
            <a:r>
              <a:rPr lang="en-US" sz="2400" u="sng" dirty="0">
                <a:hlinkClick r:id="rId3"/>
              </a:rPr>
              <a:t>https://www.linkedin.com/in/lalit7jain/</a:t>
            </a:r>
            <a:r>
              <a:rPr lang="en-US" sz="2400" dirty="0"/>
              <a:t> </a:t>
            </a:r>
          </a:p>
          <a:p>
            <a:pPr lvl="0" algn="r"/>
            <a:r>
              <a:rPr lang="en-US" sz="2400" dirty="0"/>
              <a:t>Rohit Agarwal </a:t>
            </a:r>
            <a:r>
              <a:rPr lang="en-US" sz="2400" u="sng" dirty="0">
                <a:hlinkClick r:id="rId4"/>
              </a:rPr>
              <a:t>https://www.linkedin.com/in/rohitag04/</a:t>
            </a:r>
            <a:r>
              <a:rPr lang="en-US" sz="2400" dirty="0"/>
              <a:t> </a:t>
            </a:r>
          </a:p>
          <a:p>
            <a:pPr lvl="0" algn="r"/>
            <a:r>
              <a:rPr lang="en-US" sz="2400" dirty="0"/>
              <a:t>Shivam Goel </a:t>
            </a:r>
            <a:r>
              <a:rPr lang="en-US" sz="2400" dirty="0">
                <a:hlinkClick r:id="rId5"/>
              </a:rPr>
              <a:t>https://www.linkedin.com/in/goelshi/</a:t>
            </a:r>
            <a:endParaRPr lang="en-US" sz="2400" dirty="0"/>
          </a:p>
          <a:p>
            <a:pPr lvl="0" algn="r"/>
            <a:r>
              <a:rPr lang="en-US" sz="2400" dirty="0" err="1"/>
              <a:t>Hina</a:t>
            </a:r>
            <a:r>
              <a:rPr lang="en-US" sz="2400" dirty="0"/>
              <a:t> Gandhi: </a:t>
            </a:r>
            <a:r>
              <a:rPr lang="en-US" sz="2400" dirty="0">
                <a:hlinkClick r:id="rId6"/>
              </a:rPr>
              <a:t>https://www.linkedin.com/in/hina-gandhi-52834356/</a:t>
            </a:r>
            <a:r>
              <a:rPr lang="en-US" sz="2400" dirty="0"/>
              <a:t> </a:t>
            </a:r>
          </a:p>
          <a:p>
            <a:pPr algn="r"/>
            <a:endParaRPr lang="en-US" sz="2400" dirty="0"/>
          </a:p>
          <a:p>
            <a:pPr algn="r"/>
            <a:r>
              <a:rPr lang="en-US" sz="2400" b="1" dirty="0"/>
              <a:t>Big Data &amp; Engineering Systems</a:t>
            </a:r>
          </a:p>
          <a:p>
            <a:pPr algn="r"/>
            <a:r>
              <a:rPr lang="en-US" sz="2400" i="1" dirty="0"/>
              <a:t>Under the guidance of Professor. Dino </a:t>
            </a:r>
            <a:r>
              <a:rPr lang="en-US" sz="2400" i="1" dirty="0" err="1"/>
              <a:t>Konstantopoulos</a:t>
            </a:r>
            <a:endParaRPr lang="en-US" sz="2400" i="1" dirty="0"/>
          </a:p>
        </p:txBody>
      </p:sp>
    </p:spTree>
    <p:extLst>
      <p:ext uri="{BB962C8B-B14F-4D97-AF65-F5344CB8AC3E}">
        <p14:creationId xmlns:p14="http://schemas.microsoft.com/office/powerpoint/2010/main" val="34408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760412" y="595145"/>
            <a:ext cx="10769970" cy="1658198"/>
          </a:xfrm>
        </p:spPr>
        <p:txBody>
          <a:bodyPr/>
          <a:lstStyle/>
          <a:p>
            <a:r>
              <a:rPr lang="en-US" dirty="0"/>
              <a:t>CNN complexity</a:t>
            </a:r>
          </a:p>
        </p:txBody>
      </p:sp>
    </p:spTree>
    <p:extLst>
      <p:ext uri="{BB962C8B-B14F-4D97-AF65-F5344CB8AC3E}">
        <p14:creationId xmlns:p14="http://schemas.microsoft.com/office/powerpoint/2010/main" val="229254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236543"/>
            <a:ext cx="10769970" cy="1658198"/>
          </a:xfrm>
        </p:spPr>
        <p:txBody>
          <a:bodyPr/>
          <a:lstStyle/>
          <a:p>
            <a:r>
              <a:rPr lang="en-US" dirty="0"/>
              <a:t>VGG16 Pre-Trained Model</a:t>
            </a:r>
          </a:p>
        </p:txBody>
      </p:sp>
      <p:sp>
        <p:nvSpPr>
          <p:cNvPr id="4" name="Rectangle 3"/>
          <p:cNvSpPr/>
          <p:nvPr/>
        </p:nvSpPr>
        <p:spPr>
          <a:xfrm>
            <a:off x="8532812" y="6248400"/>
            <a:ext cx="3505319" cy="369332"/>
          </a:xfrm>
          <a:prstGeom prst="rect">
            <a:avLst/>
          </a:prstGeom>
        </p:spPr>
        <p:txBody>
          <a:bodyPr wrap="none">
            <a:spAutoFit/>
          </a:bodyPr>
          <a:lstStyle/>
          <a:p>
            <a:r>
              <a:rPr lang="en-US" dirty="0"/>
              <a:t>https://arxiv.org/pdf/1409.1556.pdf</a:t>
            </a:r>
          </a:p>
        </p:txBody>
      </p:sp>
      <p:sp>
        <p:nvSpPr>
          <p:cNvPr id="5" name="TextBox 4"/>
          <p:cNvSpPr txBox="1"/>
          <p:nvPr/>
        </p:nvSpPr>
        <p:spPr>
          <a:xfrm>
            <a:off x="7532469" y="6248400"/>
            <a:ext cx="966098" cy="369332"/>
          </a:xfrm>
          <a:prstGeom prst="rect">
            <a:avLst/>
          </a:prstGeom>
          <a:noFill/>
        </p:spPr>
        <p:txBody>
          <a:bodyPr wrap="none" rtlCol="0">
            <a:spAutoFit/>
          </a:bodyPr>
          <a:lstStyle/>
          <a:p>
            <a:r>
              <a:rPr lang="en-US" dirty="0"/>
              <a:t>Citation:</a:t>
            </a:r>
          </a:p>
        </p:txBody>
      </p:sp>
      <p:sp>
        <p:nvSpPr>
          <p:cNvPr id="6" name="Rectangle 5"/>
          <p:cNvSpPr/>
          <p:nvPr/>
        </p:nvSpPr>
        <p:spPr>
          <a:xfrm>
            <a:off x="7578952" y="1894741"/>
            <a:ext cx="3962400" cy="2308324"/>
          </a:xfrm>
          <a:prstGeom prst="rect">
            <a:avLst/>
          </a:prstGeom>
        </p:spPr>
        <p:txBody>
          <a:bodyPr wrap="square">
            <a:spAutoFit/>
          </a:bodyPr>
          <a:lstStyle/>
          <a:p>
            <a:r>
              <a:rPr lang="en-US" sz="2400" dirty="0">
                <a:solidFill>
                  <a:srgbClr val="777777"/>
                </a:solidFill>
                <a:latin typeface="Arial" panose="020B0604020202020204" pitchFamily="34" charset="0"/>
              </a:rPr>
              <a:t>The model achieves 92.7% top-5 test accuracy in ImageNet, which is a dataset of over 14 million images belonging to 1000 classes.</a:t>
            </a:r>
            <a:endParaRPr lang="en-US" sz="2400" dirty="0"/>
          </a:p>
        </p:txBody>
      </p:sp>
      <p:pic>
        <p:nvPicPr>
          <p:cNvPr id="5126" name="Picture 6" descr="https://www.cs.toronto.edu/~frossard/post/vgg16/vgg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896" y="1894741"/>
            <a:ext cx="6885977" cy="4043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3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mage.slidesharecdn.com/fttl-keras-nov2016-161120190859/95/transfer-learning-and-fine-tuning-for-cross-domain-image-classification-with-keras-15-638.jpg?cb=1479669021"/>
          <p:cNvPicPr>
            <a:picLocks noChangeAspect="1" noChangeArrowheads="1"/>
          </p:cNvPicPr>
          <p:nvPr/>
        </p:nvPicPr>
        <p:blipFill rotWithShape="1">
          <a:blip r:embed="rId2">
            <a:extLst>
              <a:ext uri="{28A0092B-C50C-407E-A947-70E740481C1C}">
                <a14:useLocalDpi xmlns:a14="http://schemas.microsoft.com/office/drawing/2010/main" val="0"/>
              </a:ext>
            </a:extLst>
          </a:blip>
          <a:srcRect t="16342"/>
          <a:stretch/>
        </p:blipFill>
        <p:spPr bwMode="auto">
          <a:xfrm>
            <a:off x="608012" y="1266907"/>
            <a:ext cx="8901748" cy="559109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3212" y="0"/>
            <a:ext cx="10769970" cy="1658198"/>
          </a:xfrm>
        </p:spPr>
        <p:txBody>
          <a:bodyPr/>
          <a:lstStyle/>
          <a:p>
            <a:r>
              <a:rPr lang="en-US" dirty="0"/>
              <a:t>Fine tuning the VGG16 Model</a:t>
            </a:r>
          </a:p>
        </p:txBody>
      </p:sp>
    </p:spTree>
    <p:extLst>
      <p:ext uri="{BB962C8B-B14F-4D97-AF65-F5344CB8AC3E}">
        <p14:creationId xmlns:p14="http://schemas.microsoft.com/office/powerpoint/2010/main" val="234148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Content Placeholder 2"/>
          <p:cNvSpPr>
            <a:spLocks noGrp="1"/>
          </p:cNvSpPr>
          <p:nvPr>
            <p:ph idx="1"/>
          </p:nvPr>
        </p:nvSpPr>
        <p:spPr/>
        <p:txBody>
          <a:bodyPr/>
          <a:lstStyle/>
          <a:p>
            <a:r>
              <a:rPr lang="en-US" dirty="0"/>
              <a:t>We have taken two datasets :</a:t>
            </a:r>
          </a:p>
          <a:p>
            <a:r>
              <a:rPr lang="en-US" dirty="0"/>
              <a:t>One dataset is related to natural calamities where we have trained our models for 4 classes “earthquake”, “hurricane”, “tornado” and “volcanic eruption”.</a:t>
            </a:r>
          </a:p>
          <a:p>
            <a:r>
              <a:rPr lang="en-US" dirty="0"/>
              <a:t>Other dataset is related to personality identification where we have taken famous personalities like “Obama” and “Trump”. Today, you will tell us some other famous personality and we will train our model for that.</a:t>
            </a:r>
          </a:p>
          <a:p>
            <a:endParaRPr lang="en-US" dirty="0"/>
          </a:p>
        </p:txBody>
      </p:sp>
    </p:spTree>
    <p:extLst>
      <p:ext uri="{BB962C8B-B14F-4D97-AF65-F5344CB8AC3E}">
        <p14:creationId xmlns:p14="http://schemas.microsoft.com/office/powerpoint/2010/main" val="262715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a:t>
            </a:r>
          </a:p>
        </p:txBody>
      </p:sp>
      <p:sp>
        <p:nvSpPr>
          <p:cNvPr id="3" name="Content Placeholder 2"/>
          <p:cNvSpPr>
            <a:spLocks noGrp="1"/>
          </p:cNvSpPr>
          <p:nvPr>
            <p:ph idx="1"/>
          </p:nvPr>
        </p:nvSpPr>
        <p:spPr/>
        <p:txBody>
          <a:bodyPr/>
          <a:lstStyle/>
          <a:p>
            <a:r>
              <a:rPr lang="en-US" dirty="0"/>
              <a:t>1. Limitation of Google API custom search to return only 10 images.</a:t>
            </a:r>
          </a:p>
          <a:p>
            <a:r>
              <a:rPr lang="en-US" dirty="0"/>
              <a:t>2. Compressing large size images before writing to disk.</a:t>
            </a:r>
          </a:p>
          <a:p>
            <a:r>
              <a:rPr lang="en-US" dirty="0"/>
              <a:t>3. Basic CNN model took more than 8 hours to run from scratch</a:t>
            </a:r>
          </a:p>
          <a:p>
            <a:r>
              <a:rPr lang="en-US" dirty="0"/>
              <a:t>4. The total images in all the classes should be same and the batch size should be the GCD of total images in train and test classes.</a:t>
            </a:r>
          </a:p>
          <a:p>
            <a:r>
              <a:rPr lang="en-US" dirty="0"/>
              <a:t>5. Django installation and other software installations required lot of configurations in GPU instance</a:t>
            </a:r>
          </a:p>
          <a:p>
            <a:r>
              <a:rPr lang="en-US" dirty="0"/>
              <a:t>6. Tried to install quiver engine for visualization of each convoluted layer. </a:t>
            </a:r>
          </a:p>
        </p:txBody>
      </p:sp>
    </p:spTree>
    <p:extLst>
      <p:ext uri="{BB962C8B-B14F-4D97-AF65-F5344CB8AC3E}">
        <p14:creationId xmlns:p14="http://schemas.microsoft.com/office/powerpoint/2010/main" val="419297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	</a:t>
            </a:r>
          </a:p>
        </p:txBody>
      </p:sp>
      <p:sp>
        <p:nvSpPr>
          <p:cNvPr id="3" name="Content Placeholder 2"/>
          <p:cNvSpPr>
            <a:spLocks noGrp="1"/>
          </p:cNvSpPr>
          <p:nvPr>
            <p:ph idx="1"/>
          </p:nvPr>
        </p:nvSpPr>
        <p:spPr/>
        <p:txBody>
          <a:bodyPr/>
          <a:lstStyle/>
          <a:p>
            <a:r>
              <a:rPr lang="en-US" dirty="0"/>
              <a:t>1. Facial key point detection</a:t>
            </a:r>
          </a:p>
          <a:p>
            <a:r>
              <a:rPr lang="en-US" dirty="0"/>
              <a:t>2. Analysis of satellite images for disaster detection</a:t>
            </a:r>
          </a:p>
          <a:p>
            <a:r>
              <a:rPr lang="en-US" dirty="0"/>
              <a:t>3. Real Time Criminal Detection through Video analysis</a:t>
            </a:r>
          </a:p>
        </p:txBody>
      </p:sp>
    </p:spTree>
    <p:extLst>
      <p:ext uri="{BB962C8B-B14F-4D97-AF65-F5344CB8AC3E}">
        <p14:creationId xmlns:p14="http://schemas.microsoft.com/office/powerpoint/2010/main" val="265259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a:xfrm>
            <a:off x="676098" y="2135960"/>
            <a:ext cx="10750925" cy="3766185"/>
          </a:xfrm>
        </p:spPr>
        <p:txBody>
          <a:bodyPr>
            <a:normAutofit fontScale="92500" lnSpcReduction="20000"/>
          </a:bodyPr>
          <a:lstStyle/>
          <a:p>
            <a:r>
              <a:rPr lang="en-US" dirty="0"/>
              <a:t>References:</a:t>
            </a:r>
          </a:p>
          <a:p>
            <a:r>
              <a:rPr lang="en-US" dirty="0">
                <a:hlinkClick r:id="rId2"/>
              </a:rPr>
              <a:t>https://districtdatalabs.silvrback.com/modern-methods-for-sentiment-analysis</a:t>
            </a:r>
            <a:endParaRPr lang="en-US" dirty="0"/>
          </a:p>
          <a:p>
            <a:r>
              <a:rPr lang="en-US" dirty="0">
                <a:hlinkClick r:id="rId3"/>
              </a:rPr>
              <a:t>https://www.zybuluo.com/HaomingJiang/note/462804</a:t>
            </a:r>
            <a:endParaRPr lang="en-US" dirty="0"/>
          </a:p>
          <a:p>
            <a:r>
              <a:rPr lang="en-US" u="sng" dirty="0">
                <a:hlinkClick r:id="rId4"/>
              </a:rPr>
              <a:t>https://xkcd.com/1425/</a:t>
            </a:r>
            <a:endParaRPr lang="en-US" dirty="0"/>
          </a:p>
          <a:p>
            <a:r>
              <a:rPr lang="en-US" dirty="0"/>
              <a:t> </a:t>
            </a:r>
            <a:r>
              <a:rPr lang="en-US" u="sng" dirty="0">
                <a:hlinkClick r:id="rId5"/>
              </a:rPr>
              <a:t>http://cs231n.stanford.edu/reports/2016/pdfs/267_Report.pdf</a:t>
            </a:r>
            <a:endParaRPr lang="en-US" dirty="0"/>
          </a:p>
          <a:p>
            <a:r>
              <a:rPr lang="en-US" dirty="0"/>
              <a:t> </a:t>
            </a:r>
            <a:r>
              <a:rPr lang="en-US" u="sng" dirty="0">
                <a:hlinkClick r:id="rId6"/>
              </a:rPr>
              <a:t>https://en.wikipedia.org/wiki/Kernel_(image_processing)</a:t>
            </a:r>
            <a:endParaRPr lang="en-US" dirty="0"/>
          </a:p>
          <a:p>
            <a:r>
              <a:rPr lang="en-US" dirty="0"/>
              <a:t> </a:t>
            </a:r>
            <a:r>
              <a:rPr lang="en-US" u="sng" dirty="0">
                <a:hlinkClick r:id="rId7"/>
              </a:rPr>
              <a:t>https://adeshpande3.github.io/adeshpande3.github.io/A-Beginner's-Guide-To-Understanding-Convolutional-Neural-Networks-Part-2/</a:t>
            </a:r>
            <a:endParaRPr lang="en-US" dirty="0"/>
          </a:p>
          <a:p>
            <a:r>
              <a:rPr lang="en-US" dirty="0"/>
              <a:t> </a:t>
            </a:r>
            <a:r>
              <a:rPr lang="en-US" u="sng" dirty="0">
                <a:hlinkClick r:id="rId8"/>
              </a:rPr>
              <a:t>http://culurciello.github.io/tech/2016/06/04/nets.html</a:t>
            </a:r>
            <a:endParaRPr lang="en-US" dirty="0"/>
          </a:p>
          <a:p>
            <a:r>
              <a:rPr lang="en-US" dirty="0"/>
              <a:t> </a:t>
            </a:r>
            <a:r>
              <a:rPr lang="en-US" u="sng" dirty="0">
                <a:hlinkClick r:id="rId9"/>
              </a:rPr>
              <a:t>https://en.wikipedia.org/wiki/Convolutional_neural_network</a:t>
            </a:r>
            <a:endParaRPr lang="en-US" dirty="0"/>
          </a:p>
          <a:p>
            <a:endParaRPr lang="en-US" dirty="0"/>
          </a:p>
        </p:txBody>
      </p:sp>
    </p:spTree>
    <p:extLst>
      <p:ext uri="{BB962C8B-B14F-4D97-AF65-F5344CB8AC3E}">
        <p14:creationId xmlns:p14="http://schemas.microsoft.com/office/powerpoint/2010/main" val="399711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657053" y="2286000"/>
            <a:ext cx="10750925" cy="3657600"/>
          </a:xfrm>
        </p:spPr>
        <p:txBody>
          <a:bodyPr>
            <a:normAutofit/>
          </a:bodyPr>
          <a:lstStyle/>
          <a:p>
            <a:pPr marL="457200" indent="-457200">
              <a:buFont typeface="+mj-lt"/>
              <a:buAutoNum type="arabicPeriod"/>
            </a:pPr>
            <a:r>
              <a:rPr lang="en-US" dirty="0"/>
              <a:t>Case Study</a:t>
            </a:r>
          </a:p>
          <a:p>
            <a:pPr marL="457200" indent="-457200">
              <a:buFont typeface="+mj-lt"/>
              <a:buAutoNum type="arabicPeriod"/>
            </a:pPr>
            <a:r>
              <a:rPr lang="en-US" dirty="0"/>
              <a:t>Building a Convolutional Neural Network</a:t>
            </a:r>
          </a:p>
          <a:p>
            <a:pPr marL="457200" indent="-457200">
              <a:buFont typeface="+mj-lt"/>
              <a:buAutoNum type="arabicPeriod"/>
            </a:pPr>
            <a:r>
              <a:rPr lang="en-US" dirty="0"/>
              <a:t>Time Complexity</a:t>
            </a:r>
          </a:p>
          <a:p>
            <a:pPr marL="457200" indent="-457200">
              <a:buFont typeface="+mj-lt"/>
              <a:buAutoNum type="arabicPeriod"/>
            </a:pPr>
            <a:r>
              <a:rPr lang="en-US" dirty="0"/>
              <a:t>Using VGG16 model</a:t>
            </a:r>
          </a:p>
          <a:p>
            <a:pPr marL="457200" indent="-457200">
              <a:buFont typeface="+mj-lt"/>
              <a:buAutoNum type="arabicPeriod"/>
            </a:pPr>
            <a:r>
              <a:rPr lang="en-US" dirty="0"/>
              <a:t>Limitations &amp; Challenges</a:t>
            </a:r>
          </a:p>
          <a:p>
            <a:pPr marL="457200" indent="-457200">
              <a:buFont typeface="+mj-lt"/>
              <a:buAutoNum type="arabicPeriod"/>
            </a:pPr>
            <a:r>
              <a:rPr lang="en-US" dirty="0"/>
              <a:t>Future Scope</a:t>
            </a:r>
          </a:p>
          <a:p>
            <a:pPr marL="457200" indent="-457200">
              <a:buFont typeface="+mj-lt"/>
              <a:buAutoNum type="arabicPeriod"/>
            </a:pPr>
            <a:r>
              <a:rPr lang="en-US" dirty="0"/>
              <a:t>Demo</a:t>
            </a:r>
          </a:p>
        </p:txBody>
      </p:sp>
    </p:spTree>
    <p:extLst>
      <p:ext uri="{BB962C8B-B14F-4D97-AF65-F5344CB8AC3E}">
        <p14:creationId xmlns:p14="http://schemas.microsoft.com/office/powerpoint/2010/main" val="95201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p>
        </p:txBody>
      </p:sp>
      <p:sp>
        <p:nvSpPr>
          <p:cNvPr id="3" name="Content Placeholder 2"/>
          <p:cNvSpPr>
            <a:spLocks noGrp="1"/>
          </p:cNvSpPr>
          <p:nvPr>
            <p:ph idx="1"/>
          </p:nvPr>
        </p:nvSpPr>
        <p:spPr>
          <a:xfrm>
            <a:off x="676099" y="2514600"/>
            <a:ext cx="6104114" cy="1905000"/>
          </a:xfrm>
        </p:spPr>
        <p:txBody>
          <a:bodyPr>
            <a:normAutofit/>
          </a:bodyPr>
          <a:lstStyle/>
          <a:p>
            <a:pPr marL="4571" lvl="1" indent="0">
              <a:buNone/>
            </a:pPr>
            <a:r>
              <a:rPr lang="en-US" dirty="0"/>
              <a:t>Building a CNN model which can be </a:t>
            </a:r>
            <a:r>
              <a:rPr lang="en-US" b="1" dirty="0">
                <a:solidFill>
                  <a:srgbClr val="00B050"/>
                </a:solidFill>
              </a:rPr>
              <a:t>trained on the fly </a:t>
            </a:r>
            <a:r>
              <a:rPr lang="en-US" dirty="0"/>
              <a:t>and classify objects</a:t>
            </a:r>
          </a:p>
        </p:txBody>
      </p:sp>
      <p:pic>
        <p:nvPicPr>
          <p:cNvPr id="1026" name="Picture 2" descr="Image result for image identify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770812" y="2286000"/>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4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a:xfrm>
            <a:off x="676098" y="1981200"/>
            <a:ext cx="10750925" cy="1874520"/>
          </a:xfrm>
        </p:spPr>
        <p:txBody>
          <a:bodyPr>
            <a:normAutofit fontScale="92500" lnSpcReduction="10000"/>
          </a:bodyPr>
          <a:lstStyle/>
          <a:p>
            <a:pPr marL="457200" indent="-457200">
              <a:buFont typeface="+mj-lt"/>
              <a:buAutoNum type="arabicPeriod"/>
            </a:pPr>
            <a:r>
              <a:rPr lang="en-US" b="1" dirty="0"/>
              <a:t>Using Flickr API download the images from the front end</a:t>
            </a:r>
          </a:p>
          <a:p>
            <a:pPr marL="457200" indent="-457200">
              <a:buFont typeface="+mj-lt"/>
              <a:buAutoNum type="arabicPeriod"/>
            </a:pPr>
            <a:r>
              <a:rPr lang="en-US" b="1" dirty="0"/>
              <a:t>Prepare the image by cleaning and augmentation</a:t>
            </a:r>
          </a:p>
          <a:p>
            <a:pPr marL="457200" indent="-457200">
              <a:buFont typeface="+mj-lt"/>
              <a:buAutoNum type="arabicPeriod"/>
            </a:pPr>
            <a:r>
              <a:rPr lang="en-US" b="1" dirty="0"/>
              <a:t>Train the model based on the image downloaded with Convolutional Neural Network using </a:t>
            </a:r>
            <a:r>
              <a:rPr lang="en-US" b="1" dirty="0" err="1"/>
              <a:t>Keras</a:t>
            </a:r>
            <a:r>
              <a:rPr lang="en-US" b="1" dirty="0"/>
              <a:t> and </a:t>
            </a:r>
            <a:r>
              <a:rPr lang="en-US" b="1" dirty="0" err="1"/>
              <a:t>Tensorflow</a:t>
            </a:r>
            <a:endParaRPr lang="en-US" b="1" dirty="0"/>
          </a:p>
          <a:p>
            <a:pPr marL="457200" indent="-457200">
              <a:buFont typeface="+mj-lt"/>
              <a:buAutoNum type="arabicPeriod"/>
            </a:pPr>
            <a:r>
              <a:rPr lang="en-US" b="1" dirty="0"/>
              <a:t>Classify the image</a:t>
            </a:r>
          </a:p>
        </p:txBody>
      </p:sp>
      <p:sp>
        <p:nvSpPr>
          <p:cNvPr id="4" name="Content Placeholder 2"/>
          <p:cNvSpPr txBox="1">
            <a:spLocks/>
          </p:cNvSpPr>
          <p:nvPr/>
        </p:nvSpPr>
        <p:spPr>
          <a:xfrm>
            <a:off x="657053" y="4038600"/>
            <a:ext cx="10750925" cy="2133600"/>
          </a:xfrm>
          <a:prstGeom prst="rect">
            <a:avLst/>
          </a:prstGeom>
        </p:spPr>
        <p:txBody>
          <a:bodyPr vert="horz" lIns="91440" tIns="45720" rIns="91440" bIns="45720" rtlCol="0">
            <a:normAutofit fontScale="92500" lnSpcReduction="10000"/>
          </a:bodyPr>
          <a:lstStyle>
            <a:lvl1pPr marL="91413" indent="-91413" algn="l" defTabSz="914126" rtl="0" eaLnBrk="1" latinLnBrk="0" hangingPunct="1">
              <a:lnSpc>
                <a:spcPct val="85000"/>
              </a:lnSpc>
              <a:spcBef>
                <a:spcPts val="1300"/>
              </a:spcBef>
              <a:buFont typeface="Arial" pitchFamily="34" charset="0"/>
              <a:buChar char=" "/>
              <a:defRPr sz="2399" kern="1200">
                <a:solidFill>
                  <a:schemeClr val="tx1">
                    <a:lumMod val="85000"/>
                    <a:lumOff val="15000"/>
                  </a:schemeClr>
                </a:solidFill>
                <a:latin typeface="+mn-lt"/>
                <a:ea typeface="+mn-ea"/>
                <a:cs typeface="+mn-cs"/>
              </a:defRPr>
            </a:lvl1pPr>
            <a:lvl2pPr marL="347368" indent="-342797" algn="l" defTabSz="914126" rtl="0" eaLnBrk="1" latinLnBrk="0" hangingPunct="1">
              <a:lnSpc>
                <a:spcPct val="85000"/>
              </a:lnSpc>
              <a:spcBef>
                <a:spcPts val="600"/>
              </a:spcBef>
              <a:buFont typeface="Arial" pitchFamily="34" charset="0"/>
              <a:buChar char=" "/>
              <a:defRPr sz="2399" kern="1200">
                <a:solidFill>
                  <a:schemeClr val="tx1">
                    <a:lumMod val="85000"/>
                    <a:lumOff val="15000"/>
                  </a:schemeClr>
                </a:solidFill>
                <a:latin typeface="+mn-lt"/>
                <a:ea typeface="+mn-ea"/>
                <a:cs typeface="+mn-cs"/>
              </a:defRPr>
            </a:lvl2pPr>
            <a:lvl3pPr marL="548475" indent="-548475" algn="l" defTabSz="914126" rtl="0" eaLnBrk="1" latinLnBrk="0" hangingPunct="1">
              <a:lnSpc>
                <a:spcPct val="85000"/>
              </a:lnSpc>
              <a:spcBef>
                <a:spcPts val="600"/>
              </a:spcBef>
              <a:buFont typeface="Arial" pitchFamily="34" charset="0"/>
              <a:buChar char=" "/>
              <a:defRPr sz="1999" i="1" kern="1200">
                <a:solidFill>
                  <a:schemeClr val="tx1">
                    <a:lumMod val="85000"/>
                    <a:lumOff val="15000"/>
                  </a:schemeClr>
                </a:solidFill>
                <a:latin typeface="+mn-lt"/>
                <a:ea typeface="+mn-ea"/>
                <a:cs typeface="+mn-cs"/>
              </a:defRPr>
            </a:lvl3pPr>
            <a:lvl4pPr marL="822713" indent="-822713" algn="l" defTabSz="914126" rtl="0" eaLnBrk="1" latinLnBrk="0" hangingPunct="1">
              <a:lnSpc>
                <a:spcPct val="85000"/>
              </a:lnSpc>
              <a:spcBef>
                <a:spcPts val="600"/>
              </a:spcBef>
              <a:buFont typeface="Arial" pitchFamily="34" charset="0"/>
              <a:buChar char=" "/>
              <a:defRPr sz="1799" kern="1200">
                <a:solidFill>
                  <a:schemeClr val="tx1">
                    <a:lumMod val="85000"/>
                    <a:lumOff val="15000"/>
                  </a:schemeClr>
                </a:solidFill>
                <a:latin typeface="+mn-lt"/>
                <a:ea typeface="+mn-ea"/>
                <a:cs typeface="+mn-cs"/>
              </a:defRPr>
            </a:lvl4pPr>
            <a:lvl5pPr marL="1096951" indent="-1096951" algn="l" defTabSz="914126" rtl="0" eaLnBrk="1" latinLnBrk="0" hangingPunct="1">
              <a:lnSpc>
                <a:spcPct val="85000"/>
              </a:lnSpc>
              <a:spcBef>
                <a:spcPts val="600"/>
              </a:spcBef>
              <a:buFont typeface="Arial" pitchFamily="34" charset="0"/>
              <a:buChar char=" "/>
              <a:defRPr sz="1799" kern="1200">
                <a:solidFill>
                  <a:schemeClr val="tx1">
                    <a:lumMod val="85000"/>
                    <a:lumOff val="15000"/>
                  </a:schemeClr>
                </a:solidFill>
                <a:latin typeface="+mn-lt"/>
                <a:ea typeface="+mn-ea"/>
                <a:cs typeface="+mn-cs"/>
              </a:defRPr>
            </a:lvl5pPr>
            <a:lvl6pPr marL="1199640" indent="-228531" algn="l" defTabSz="914126" rtl="0" eaLnBrk="1" latinLnBrk="0" hangingPunct="1">
              <a:lnSpc>
                <a:spcPct val="85000"/>
              </a:lnSpc>
              <a:spcBef>
                <a:spcPts val="600"/>
              </a:spcBef>
              <a:buFont typeface="Arial" pitchFamily="34" charset="0"/>
              <a:buChar char=" "/>
              <a:defRPr sz="1799" kern="1200">
                <a:solidFill>
                  <a:schemeClr val="tx1">
                    <a:lumMod val="85000"/>
                    <a:lumOff val="15000"/>
                  </a:schemeClr>
                </a:solidFill>
                <a:latin typeface="+mn-lt"/>
                <a:ea typeface="+mn-ea"/>
                <a:cs typeface="+mn-cs"/>
              </a:defRPr>
            </a:lvl6pPr>
            <a:lvl7pPr marL="1399580" indent="-228531" algn="l" defTabSz="914126" rtl="0" eaLnBrk="1" latinLnBrk="0" hangingPunct="1">
              <a:lnSpc>
                <a:spcPct val="85000"/>
              </a:lnSpc>
              <a:spcBef>
                <a:spcPts val="600"/>
              </a:spcBef>
              <a:buFont typeface="Arial" pitchFamily="34" charset="0"/>
              <a:buChar char=" "/>
              <a:defRPr sz="1799" kern="1200">
                <a:solidFill>
                  <a:schemeClr val="tx1">
                    <a:lumMod val="85000"/>
                    <a:lumOff val="15000"/>
                  </a:schemeClr>
                </a:solidFill>
                <a:latin typeface="+mn-lt"/>
                <a:ea typeface="+mn-ea"/>
                <a:cs typeface="+mn-cs"/>
              </a:defRPr>
            </a:lvl7pPr>
            <a:lvl8pPr marL="1599520" indent="-228531" algn="l" defTabSz="914126" rtl="0" eaLnBrk="1" latinLnBrk="0" hangingPunct="1">
              <a:lnSpc>
                <a:spcPct val="85000"/>
              </a:lnSpc>
              <a:spcBef>
                <a:spcPts val="600"/>
              </a:spcBef>
              <a:buFont typeface="Arial" pitchFamily="34" charset="0"/>
              <a:buChar char=" "/>
              <a:defRPr sz="1799" kern="1200">
                <a:solidFill>
                  <a:schemeClr val="tx1">
                    <a:lumMod val="85000"/>
                    <a:lumOff val="15000"/>
                  </a:schemeClr>
                </a:solidFill>
                <a:latin typeface="+mn-lt"/>
                <a:ea typeface="+mn-ea"/>
                <a:cs typeface="+mn-cs"/>
              </a:defRPr>
            </a:lvl8pPr>
            <a:lvl9pPr marL="1799460" indent="-228531" algn="l" defTabSz="914126" rtl="0" eaLnBrk="1" latinLnBrk="0" hangingPunct="1">
              <a:lnSpc>
                <a:spcPct val="85000"/>
              </a:lnSpc>
              <a:spcBef>
                <a:spcPts val="600"/>
              </a:spcBef>
              <a:buFont typeface="Arial" pitchFamily="34" charset="0"/>
              <a:buChar char=" "/>
              <a:defRPr sz="1799" kern="1200">
                <a:solidFill>
                  <a:schemeClr val="tx1">
                    <a:lumMod val="85000"/>
                    <a:lumOff val="15000"/>
                  </a:schemeClr>
                </a:solidFill>
                <a:latin typeface="+mn-lt"/>
                <a:ea typeface="+mn-ea"/>
                <a:cs typeface="+mn-cs"/>
              </a:defRPr>
            </a:lvl9pPr>
          </a:lstStyle>
          <a:p>
            <a:pPr marL="0" indent="0">
              <a:buNone/>
            </a:pPr>
            <a:r>
              <a:rPr lang="en-US" sz="3200" spc="-120" dirty="0">
                <a:solidFill>
                  <a:schemeClr val="accent1"/>
                </a:solidFill>
                <a:latin typeface="+mj-lt"/>
                <a:ea typeface="+mj-ea"/>
                <a:cs typeface="+mj-cs"/>
              </a:rPr>
              <a:t>Technology Stack:</a:t>
            </a:r>
          </a:p>
          <a:p>
            <a:pPr marL="0" indent="0">
              <a:buNone/>
            </a:pPr>
            <a:r>
              <a:rPr lang="en-US" dirty="0"/>
              <a:t>Programming Language: </a:t>
            </a:r>
            <a:r>
              <a:rPr lang="en-US" b="1" dirty="0"/>
              <a:t>Python</a:t>
            </a:r>
          </a:p>
          <a:p>
            <a:pPr marL="0" indent="0">
              <a:buNone/>
            </a:pPr>
            <a:r>
              <a:rPr lang="en-US" dirty="0"/>
              <a:t>Front End: </a:t>
            </a:r>
            <a:r>
              <a:rPr lang="en-US" b="1" dirty="0"/>
              <a:t>Django Framework</a:t>
            </a:r>
          </a:p>
          <a:p>
            <a:pPr marL="0" indent="0">
              <a:buNone/>
            </a:pPr>
            <a:r>
              <a:rPr lang="en-US" dirty="0"/>
              <a:t>Machine Specifications: </a:t>
            </a:r>
          </a:p>
          <a:p>
            <a:pPr marL="0" indent="0">
              <a:buNone/>
            </a:pPr>
            <a:r>
              <a:rPr lang="en-US" dirty="0"/>
              <a:t>Libraries:</a:t>
            </a:r>
            <a:r>
              <a:rPr lang="en-US" b="1" dirty="0"/>
              <a:t> </a:t>
            </a:r>
            <a:r>
              <a:rPr lang="en-US" b="1" dirty="0" err="1"/>
              <a:t>Keras</a:t>
            </a:r>
            <a:r>
              <a:rPr lang="en-US" b="1" dirty="0"/>
              <a:t>, </a:t>
            </a:r>
            <a:r>
              <a:rPr lang="en-US" b="1" dirty="0" err="1"/>
              <a:t>Tensorflow</a:t>
            </a:r>
            <a:r>
              <a:rPr lang="en-US" b="1" dirty="0"/>
              <a:t>, VGG16, </a:t>
            </a:r>
            <a:r>
              <a:rPr lang="en-US" b="1" dirty="0" err="1"/>
              <a:t>etc</a:t>
            </a:r>
            <a:endParaRPr lang="en-US" b="1" dirty="0"/>
          </a:p>
        </p:txBody>
      </p:sp>
      <p:pic>
        <p:nvPicPr>
          <p:cNvPr id="5" name="Picture 4"/>
          <p:cNvPicPr>
            <a:picLocks noChangeAspect="1"/>
          </p:cNvPicPr>
          <p:nvPr/>
        </p:nvPicPr>
        <p:blipFill>
          <a:blip r:embed="rId2"/>
          <a:stretch>
            <a:fillRect/>
          </a:stretch>
        </p:blipFill>
        <p:spPr>
          <a:xfrm>
            <a:off x="7999412" y="3830320"/>
            <a:ext cx="3781425" cy="2581275"/>
          </a:xfrm>
          <a:prstGeom prst="rect">
            <a:avLst/>
          </a:prstGeom>
        </p:spPr>
      </p:pic>
      <p:cxnSp>
        <p:nvCxnSpPr>
          <p:cNvPr id="7" name="Straight Arrow Connector 6"/>
          <p:cNvCxnSpPr/>
          <p:nvPr/>
        </p:nvCxnSpPr>
        <p:spPr>
          <a:xfrm>
            <a:off x="3579812" y="5562600"/>
            <a:ext cx="426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158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Set Description</a:t>
            </a:r>
          </a:p>
        </p:txBody>
      </p:sp>
    </p:spTree>
    <p:extLst>
      <p:ext uri="{BB962C8B-B14F-4D97-AF65-F5344CB8AC3E}">
        <p14:creationId xmlns:p14="http://schemas.microsoft.com/office/powerpoint/2010/main" val="394342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0812" y="152400"/>
            <a:ext cx="8713959" cy="795867"/>
          </a:xfrm>
        </p:spPr>
        <p:txBody>
          <a:bodyPr/>
          <a:lstStyle/>
          <a:p>
            <a:r>
              <a:rPr lang="en-US" dirty="0"/>
              <a:t>Convolutional Neural Network</a:t>
            </a:r>
          </a:p>
        </p:txBody>
      </p:sp>
      <p:pic>
        <p:nvPicPr>
          <p:cNvPr id="2050" name="Picture 2" descr="Image result for convolutional neural network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41412" y="953347"/>
            <a:ext cx="10022386" cy="5637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07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1812" y="1066800"/>
            <a:ext cx="4336380" cy="461665"/>
          </a:xfrm>
          <a:prstGeom prst="rect">
            <a:avLst/>
          </a:prstGeom>
          <a:noFill/>
        </p:spPr>
        <p:txBody>
          <a:bodyPr wrap="none" rtlCol="0">
            <a:spAutoFit/>
          </a:bodyPr>
          <a:lstStyle/>
          <a:p>
            <a:r>
              <a:rPr lang="en-US" sz="2400" b="1" dirty="0"/>
              <a:t>Images are a matrix of pixel values</a:t>
            </a:r>
          </a:p>
        </p:txBody>
      </p:sp>
      <p:pic>
        <p:nvPicPr>
          <p:cNvPr id="7170" name="Picture 2" descr="8-gif.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932612" y="381000"/>
            <a:ext cx="27432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23012" y="1297632"/>
            <a:ext cx="4572000" cy="2590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1812" y="1905000"/>
            <a:ext cx="2938946" cy="461665"/>
          </a:xfrm>
          <a:prstGeom prst="rect">
            <a:avLst/>
          </a:prstGeom>
          <a:noFill/>
        </p:spPr>
        <p:txBody>
          <a:bodyPr wrap="none" rtlCol="0">
            <a:spAutoFit/>
          </a:bodyPr>
          <a:lstStyle/>
          <a:p>
            <a:r>
              <a:rPr lang="en-US" sz="2400" b="1" dirty="0"/>
              <a:t>Convolution Operation</a:t>
            </a:r>
          </a:p>
        </p:txBody>
      </p:sp>
      <p:pic>
        <p:nvPicPr>
          <p:cNvPr id="7174" name="Picture 6" descr="Screen Shot 2016-08-07 at 6.18.19 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125" y="2707333"/>
            <a:ext cx="7124700" cy="2667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31812" y="3594408"/>
            <a:ext cx="1995354" cy="461665"/>
          </a:xfrm>
          <a:prstGeom prst="rect">
            <a:avLst/>
          </a:prstGeom>
          <a:noFill/>
        </p:spPr>
        <p:txBody>
          <a:bodyPr wrap="none" rtlCol="0">
            <a:spAutoFit/>
          </a:bodyPr>
          <a:lstStyle/>
          <a:p>
            <a:r>
              <a:rPr lang="en-US" sz="2400" b="1" dirty="0" err="1"/>
              <a:t>Relu</a:t>
            </a:r>
            <a:r>
              <a:rPr lang="en-US" sz="2400" b="1" dirty="0"/>
              <a:t> Activation</a:t>
            </a:r>
          </a:p>
        </p:txBody>
      </p:sp>
      <p:pic>
        <p:nvPicPr>
          <p:cNvPr id="7176" name="Picture 8" descr="Screen Shot 2016-08-07 at 6.11.53 P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7137" y="3429000"/>
            <a:ext cx="7124700" cy="30384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31812" y="4419600"/>
            <a:ext cx="1848455" cy="461665"/>
          </a:xfrm>
          <a:prstGeom prst="rect">
            <a:avLst/>
          </a:prstGeom>
          <a:noFill/>
        </p:spPr>
        <p:txBody>
          <a:bodyPr wrap="none" rtlCol="0">
            <a:spAutoFit/>
          </a:bodyPr>
          <a:lstStyle/>
          <a:p>
            <a:r>
              <a:rPr lang="en-US" sz="2400" b="1" dirty="0"/>
              <a:t>Pooling (Max)</a:t>
            </a:r>
          </a:p>
        </p:txBody>
      </p:sp>
    </p:spTree>
    <p:extLst>
      <p:ext uri="{BB962C8B-B14F-4D97-AF65-F5344CB8AC3E}">
        <p14:creationId xmlns:p14="http://schemas.microsoft.com/office/powerpoint/2010/main" val="217208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172"/>
                                        </p:tgtEl>
                                        <p:attrNameLst>
                                          <p:attrName>style.visibility</p:attrName>
                                        </p:attrNameLst>
                                      </p:cBhvr>
                                      <p:to>
                                        <p:strVal val="visible"/>
                                      </p:to>
                                    </p:set>
                                    <p:anim calcmode="lin" valueType="num">
                                      <p:cBhvr additive="base">
                                        <p:cTn id="21" dur="500" fill="hold"/>
                                        <p:tgtEl>
                                          <p:spTgt spid="7172"/>
                                        </p:tgtEl>
                                        <p:attrNameLst>
                                          <p:attrName>ppt_x</p:attrName>
                                        </p:attrNameLst>
                                      </p:cBhvr>
                                      <p:tavLst>
                                        <p:tav tm="0">
                                          <p:val>
                                            <p:strVal val="#ppt_x"/>
                                          </p:val>
                                        </p:tav>
                                        <p:tav tm="100000">
                                          <p:val>
                                            <p:strVal val="#ppt_x"/>
                                          </p:val>
                                        </p:tav>
                                      </p:tavLst>
                                    </p:anim>
                                    <p:anim calcmode="lin" valueType="num">
                                      <p:cBhvr additive="base">
                                        <p:cTn id="22"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174"/>
                                        </p:tgtEl>
                                        <p:attrNameLst>
                                          <p:attrName>style.visibility</p:attrName>
                                        </p:attrNameLst>
                                      </p:cBhvr>
                                      <p:to>
                                        <p:strVal val="visible"/>
                                      </p:to>
                                    </p:set>
                                    <p:animEffect transition="in" filter="fade">
                                      <p:cBhvr>
                                        <p:cTn id="32" dur="1000"/>
                                        <p:tgtEl>
                                          <p:spTgt spid="7174"/>
                                        </p:tgtEl>
                                      </p:cBhvr>
                                    </p:animEffect>
                                    <p:anim calcmode="lin" valueType="num">
                                      <p:cBhvr>
                                        <p:cTn id="33" dur="1000" fill="hold"/>
                                        <p:tgtEl>
                                          <p:spTgt spid="7174"/>
                                        </p:tgtEl>
                                        <p:attrNameLst>
                                          <p:attrName>ppt_x</p:attrName>
                                        </p:attrNameLst>
                                      </p:cBhvr>
                                      <p:tavLst>
                                        <p:tav tm="0">
                                          <p:val>
                                            <p:strVal val="#ppt_x"/>
                                          </p:val>
                                        </p:tav>
                                        <p:tav tm="100000">
                                          <p:val>
                                            <p:strVal val="#ppt_x"/>
                                          </p:val>
                                        </p:tav>
                                      </p:tavLst>
                                    </p:anim>
                                    <p:anim calcmode="lin" valueType="num">
                                      <p:cBhvr>
                                        <p:cTn id="34" dur="1000" fill="hold"/>
                                        <p:tgtEl>
                                          <p:spTgt spid="717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176"/>
                                        </p:tgtEl>
                                        <p:attrNameLst>
                                          <p:attrName>style.visibility</p:attrName>
                                        </p:attrNameLst>
                                      </p:cBhvr>
                                      <p:to>
                                        <p:strVal val="visible"/>
                                      </p:to>
                                    </p:set>
                                    <p:animEffect transition="in" filter="fade">
                                      <p:cBhvr>
                                        <p:cTn id="44" dur="1000"/>
                                        <p:tgtEl>
                                          <p:spTgt spid="7176"/>
                                        </p:tgtEl>
                                      </p:cBhvr>
                                    </p:animEffect>
                                    <p:anim calcmode="lin" valueType="num">
                                      <p:cBhvr>
                                        <p:cTn id="45" dur="1000" fill="hold"/>
                                        <p:tgtEl>
                                          <p:spTgt spid="7176"/>
                                        </p:tgtEl>
                                        <p:attrNameLst>
                                          <p:attrName>ppt_x</p:attrName>
                                        </p:attrNameLst>
                                      </p:cBhvr>
                                      <p:tavLst>
                                        <p:tav tm="0">
                                          <p:val>
                                            <p:strVal val="#ppt_x"/>
                                          </p:val>
                                        </p:tav>
                                        <p:tav tm="100000">
                                          <p:val>
                                            <p:strVal val="#ppt_x"/>
                                          </p:val>
                                        </p:tav>
                                      </p:tavLst>
                                    </p:anim>
                                    <p:anim calcmode="lin" valueType="num">
                                      <p:cBhvr>
                                        <p:cTn id="46" dur="1000" fill="hold"/>
                                        <p:tgtEl>
                                          <p:spTgt spid="71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0812" y="152400"/>
            <a:ext cx="11506200" cy="795867"/>
          </a:xfrm>
        </p:spPr>
        <p:txBody>
          <a:bodyPr>
            <a:normAutofit/>
          </a:bodyPr>
          <a:lstStyle/>
          <a:p>
            <a:r>
              <a:rPr lang="en-US" dirty="0"/>
              <a:t>Putting it all together</a:t>
            </a:r>
          </a:p>
        </p:txBody>
      </p:sp>
      <p:pic>
        <p:nvPicPr>
          <p:cNvPr id="3074" name="Picture 2" descr="Image result for convolutional neural netwo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9412" y="1219200"/>
            <a:ext cx="11529124" cy="4994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35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augmentation for improving the model</a:t>
            </a:r>
          </a:p>
        </p:txBody>
      </p:sp>
      <p:sp>
        <p:nvSpPr>
          <p:cNvPr id="3" name="Content Placeholder 2"/>
          <p:cNvSpPr>
            <a:spLocks noGrp="1"/>
          </p:cNvSpPr>
          <p:nvPr>
            <p:ph idx="1"/>
          </p:nvPr>
        </p:nvSpPr>
        <p:spPr>
          <a:xfrm>
            <a:off x="694047" y="2218516"/>
            <a:ext cx="10429565" cy="1210483"/>
          </a:xfrm>
        </p:spPr>
        <p:txBody>
          <a:bodyPr>
            <a:normAutofit/>
          </a:bodyPr>
          <a:lstStyle/>
          <a:p>
            <a:r>
              <a:rPr lang="en-US" dirty="0"/>
              <a:t>By applying random transformation to our train set, we artificially enhance our dataset with new unseen images.</a:t>
            </a:r>
          </a:p>
        </p:txBody>
      </p:sp>
      <p:sp>
        <p:nvSpPr>
          <p:cNvPr id="4" name="Rectangle 3"/>
          <p:cNvSpPr/>
          <p:nvPr/>
        </p:nvSpPr>
        <p:spPr>
          <a:xfrm>
            <a:off x="7730172" y="3139615"/>
            <a:ext cx="4724400" cy="1200329"/>
          </a:xfrm>
          <a:prstGeom prst="rect">
            <a:avLst/>
          </a:prstGeom>
        </p:spPr>
        <p:txBody>
          <a:bodyPr wrap="square">
            <a:spAutoFit/>
          </a:bodyPr>
          <a:lstStyle/>
          <a:p>
            <a:r>
              <a:rPr lang="en-US" dirty="0" err="1"/>
              <a:t>shear_range</a:t>
            </a:r>
            <a:r>
              <a:rPr lang="en-US" dirty="0"/>
              <a:t>: Rotate image by 0.2</a:t>
            </a:r>
          </a:p>
          <a:p>
            <a:r>
              <a:rPr lang="en-US" dirty="0" err="1"/>
              <a:t>zoom_range</a:t>
            </a:r>
            <a:r>
              <a:rPr lang="en-US" dirty="0"/>
              <a:t>: Zoom the image by 0.2</a:t>
            </a:r>
          </a:p>
          <a:p>
            <a:r>
              <a:rPr lang="en-US" dirty="0" err="1"/>
              <a:t>horizontal_flip</a:t>
            </a:r>
            <a:r>
              <a:rPr lang="en-US" dirty="0"/>
              <a:t>: Randomly flip inputs horizontally.</a:t>
            </a:r>
          </a:p>
          <a:p>
            <a:r>
              <a:rPr lang="en-US" dirty="0"/>
              <a:t>rescale: rescaling factor (1./255)</a:t>
            </a:r>
          </a:p>
        </p:txBody>
      </p:sp>
      <p:pic>
        <p:nvPicPr>
          <p:cNvPr id="5" name="Picture 4"/>
          <p:cNvPicPr>
            <a:picLocks noChangeAspect="1"/>
          </p:cNvPicPr>
          <p:nvPr/>
        </p:nvPicPr>
        <p:blipFill>
          <a:blip r:embed="rId2"/>
          <a:stretch>
            <a:fillRect/>
          </a:stretch>
        </p:blipFill>
        <p:spPr>
          <a:xfrm>
            <a:off x="303212" y="3200400"/>
            <a:ext cx="7448868" cy="2669178"/>
          </a:xfrm>
          <a:prstGeom prst="rect">
            <a:avLst/>
          </a:prstGeom>
        </p:spPr>
      </p:pic>
    </p:spTree>
    <p:extLst>
      <p:ext uri="{BB962C8B-B14F-4D97-AF65-F5344CB8AC3E}">
        <p14:creationId xmlns:p14="http://schemas.microsoft.com/office/powerpoint/2010/main" val="196371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650A9AA-52B9-4BCE-8F7B-96CF968CD3C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Metropolitan</Template>
  <TotalTime>0</TotalTime>
  <Words>471</Words>
  <Application>Microsoft Office PowerPoint</Application>
  <PresentationFormat>Custom</PresentationFormat>
  <Paragraphs>75</Paragraphs>
  <Slides>16</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Metropolitan</vt:lpstr>
      <vt:lpstr>Classification using CNN</vt:lpstr>
      <vt:lpstr>Agenda</vt:lpstr>
      <vt:lpstr>Case Study</vt:lpstr>
      <vt:lpstr>Approach</vt:lpstr>
      <vt:lpstr>Data Set Description</vt:lpstr>
      <vt:lpstr>Convolutional Neural Network</vt:lpstr>
      <vt:lpstr>PowerPoint Presentation</vt:lpstr>
      <vt:lpstr>Putting it all together</vt:lpstr>
      <vt:lpstr>Data augmentation for improving the model</vt:lpstr>
      <vt:lpstr>CNN complexity</vt:lpstr>
      <vt:lpstr>VGG16 Pre-Trained Model</vt:lpstr>
      <vt:lpstr>Fine tuning the VGG16 Model</vt:lpstr>
      <vt:lpstr>DEMO</vt:lpstr>
      <vt:lpstr>CHALLENGES </vt:lpstr>
      <vt:lpstr>Future Scope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2017-04-18T21:42:48Z</dcterms:created>
  <dcterms:modified xsi:type="dcterms:W3CDTF">2017-04-24T04:40:49Z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TC034605559991</vt:lpwstr>
  </property>
</Properties>
</file>